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0" r:id="rId6"/>
    <p:sldId id="264" r:id="rId7"/>
    <p:sldId id="266" r:id="rId8"/>
    <p:sldId id="267" r:id="rId9"/>
    <p:sldId id="265" r:id="rId10"/>
    <p:sldId id="268" r:id="rId11"/>
    <p:sldId id="269" r:id="rId12"/>
    <p:sldId id="261" r:id="rId13"/>
    <p:sldId id="262" r:id="rId14"/>
    <p:sldId id="263" r:id="rId15"/>
  </p:sldIdLst>
  <p:sldSz cx="12192000" cy="6858000"/>
  <p:notesSz cx="7010400" cy="92964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113" d="100"/>
          <a:sy n="113" d="100"/>
        </p:scale>
        <p:origin x="372"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05592656-B992-4A39-A98B-49E5496F2FF3}" type="datetimeFigureOut">
              <a:rPr lang="es-MX" smtClean="0"/>
              <a:t>23/09/2016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92A6CBA-46AB-4D32-A279-0D2B5CA9320C}" type="slidenum">
              <a:rPr lang="es-MX" smtClean="0"/>
              <a:t>‹Nº›</a:t>
            </a:fld>
            <a:endParaRPr lang="es-MX"/>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0951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5592656-B992-4A39-A98B-49E5496F2FF3}" type="datetimeFigureOut">
              <a:rPr lang="es-MX" smtClean="0"/>
              <a:t>23/09/2016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92A6CBA-46AB-4D32-A279-0D2B5CA9320C}" type="slidenum">
              <a:rPr lang="es-MX" smtClean="0"/>
              <a:t>‹Nº›</a:t>
            </a:fld>
            <a:endParaRPr lang="es-MX"/>
          </a:p>
        </p:txBody>
      </p:sp>
    </p:spTree>
    <p:extLst>
      <p:ext uri="{BB962C8B-B14F-4D97-AF65-F5344CB8AC3E}">
        <p14:creationId xmlns:p14="http://schemas.microsoft.com/office/powerpoint/2010/main" val="3733296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5592656-B992-4A39-A98B-49E5496F2FF3}" type="datetimeFigureOut">
              <a:rPr lang="es-MX" smtClean="0"/>
              <a:t>23/09/2016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92A6CBA-46AB-4D32-A279-0D2B5CA9320C}" type="slidenum">
              <a:rPr lang="es-MX" smtClean="0"/>
              <a:t>‹Nº›</a:t>
            </a:fld>
            <a:endParaRPr lang="es-MX"/>
          </a:p>
        </p:txBody>
      </p:sp>
    </p:spTree>
    <p:extLst>
      <p:ext uri="{BB962C8B-B14F-4D97-AF65-F5344CB8AC3E}">
        <p14:creationId xmlns:p14="http://schemas.microsoft.com/office/powerpoint/2010/main" val="1818730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5592656-B992-4A39-A98B-49E5496F2FF3}" type="datetimeFigureOut">
              <a:rPr lang="es-MX" smtClean="0"/>
              <a:t>23/09/2016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92A6CBA-46AB-4D32-A279-0D2B5CA9320C}" type="slidenum">
              <a:rPr lang="es-MX" smtClean="0"/>
              <a:t>‹Nº›</a:t>
            </a:fld>
            <a:endParaRPr lang="es-MX"/>
          </a:p>
        </p:txBody>
      </p:sp>
    </p:spTree>
    <p:extLst>
      <p:ext uri="{BB962C8B-B14F-4D97-AF65-F5344CB8AC3E}">
        <p14:creationId xmlns:p14="http://schemas.microsoft.com/office/powerpoint/2010/main" val="3583696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5592656-B992-4A39-A98B-49E5496F2FF3}" type="datetimeFigureOut">
              <a:rPr lang="es-MX" smtClean="0"/>
              <a:t>23/09/2016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92A6CBA-46AB-4D32-A279-0D2B5CA9320C}" type="slidenum">
              <a:rPr lang="es-MX" smtClean="0"/>
              <a:t>‹Nº›</a:t>
            </a:fld>
            <a:endParaRPr lang="es-MX"/>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4794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05592656-B992-4A39-A98B-49E5496F2FF3}" type="datetimeFigureOut">
              <a:rPr lang="es-MX" smtClean="0"/>
              <a:t>23/09/2016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92A6CBA-46AB-4D32-A279-0D2B5CA9320C}" type="slidenum">
              <a:rPr lang="es-MX" smtClean="0"/>
              <a:t>‹Nº›</a:t>
            </a:fld>
            <a:endParaRPr lang="es-MX"/>
          </a:p>
        </p:txBody>
      </p:sp>
    </p:spTree>
    <p:extLst>
      <p:ext uri="{BB962C8B-B14F-4D97-AF65-F5344CB8AC3E}">
        <p14:creationId xmlns:p14="http://schemas.microsoft.com/office/powerpoint/2010/main" val="134228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05592656-B992-4A39-A98B-49E5496F2FF3}" type="datetimeFigureOut">
              <a:rPr lang="es-MX" smtClean="0"/>
              <a:t>23/09/2016</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D92A6CBA-46AB-4D32-A279-0D2B5CA9320C}" type="slidenum">
              <a:rPr lang="es-MX" smtClean="0"/>
              <a:t>‹Nº›</a:t>
            </a:fld>
            <a:endParaRPr lang="es-MX"/>
          </a:p>
        </p:txBody>
      </p:sp>
    </p:spTree>
    <p:extLst>
      <p:ext uri="{BB962C8B-B14F-4D97-AF65-F5344CB8AC3E}">
        <p14:creationId xmlns:p14="http://schemas.microsoft.com/office/powerpoint/2010/main" val="3130556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05592656-B992-4A39-A98B-49E5496F2FF3}" type="datetimeFigureOut">
              <a:rPr lang="es-MX" smtClean="0"/>
              <a:t>23/09/2016</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D92A6CBA-46AB-4D32-A279-0D2B5CA9320C}" type="slidenum">
              <a:rPr lang="es-MX" smtClean="0"/>
              <a:t>‹Nº›</a:t>
            </a:fld>
            <a:endParaRPr lang="es-MX"/>
          </a:p>
        </p:txBody>
      </p:sp>
    </p:spTree>
    <p:extLst>
      <p:ext uri="{BB962C8B-B14F-4D97-AF65-F5344CB8AC3E}">
        <p14:creationId xmlns:p14="http://schemas.microsoft.com/office/powerpoint/2010/main" val="2926477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5592656-B992-4A39-A98B-49E5496F2FF3}" type="datetimeFigureOut">
              <a:rPr lang="es-MX" smtClean="0"/>
              <a:t>23/09/2016</a:t>
            </a:fld>
            <a:endParaRPr lang="es-MX"/>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MX"/>
          </a:p>
        </p:txBody>
      </p:sp>
      <p:sp>
        <p:nvSpPr>
          <p:cNvPr id="9" name="Slide Number Placeholder 8"/>
          <p:cNvSpPr>
            <a:spLocks noGrp="1"/>
          </p:cNvSpPr>
          <p:nvPr>
            <p:ph type="sldNum" sz="quarter" idx="12"/>
          </p:nvPr>
        </p:nvSpPr>
        <p:spPr/>
        <p:txBody>
          <a:bodyPr/>
          <a:lstStyle/>
          <a:p>
            <a:fld id="{D92A6CBA-46AB-4D32-A279-0D2B5CA9320C}" type="slidenum">
              <a:rPr lang="es-MX" smtClean="0"/>
              <a:t>‹Nº›</a:t>
            </a:fld>
            <a:endParaRPr lang="es-MX"/>
          </a:p>
        </p:txBody>
      </p:sp>
    </p:spTree>
    <p:extLst>
      <p:ext uri="{BB962C8B-B14F-4D97-AF65-F5344CB8AC3E}">
        <p14:creationId xmlns:p14="http://schemas.microsoft.com/office/powerpoint/2010/main" val="4214359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5592656-B992-4A39-A98B-49E5496F2FF3}" type="datetimeFigureOut">
              <a:rPr lang="es-MX" smtClean="0"/>
              <a:t>23/09/2016</a:t>
            </a:fld>
            <a:endParaRPr lang="es-MX"/>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s-MX"/>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92A6CBA-46AB-4D32-A279-0D2B5CA9320C}" type="slidenum">
              <a:rPr lang="es-MX" smtClean="0"/>
              <a:t>‹Nº›</a:t>
            </a:fld>
            <a:endParaRPr lang="es-MX"/>
          </a:p>
        </p:txBody>
      </p:sp>
    </p:spTree>
    <p:extLst>
      <p:ext uri="{BB962C8B-B14F-4D97-AF65-F5344CB8AC3E}">
        <p14:creationId xmlns:p14="http://schemas.microsoft.com/office/powerpoint/2010/main" val="1502271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5592656-B992-4A39-A98B-49E5496F2FF3}" type="datetimeFigureOut">
              <a:rPr lang="es-MX" smtClean="0"/>
              <a:t>23/09/2016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92A6CBA-46AB-4D32-A279-0D2B5CA9320C}" type="slidenum">
              <a:rPr lang="es-MX" smtClean="0"/>
              <a:t>‹Nº›</a:t>
            </a:fld>
            <a:endParaRPr lang="es-MX"/>
          </a:p>
        </p:txBody>
      </p:sp>
    </p:spTree>
    <p:extLst>
      <p:ext uri="{BB962C8B-B14F-4D97-AF65-F5344CB8AC3E}">
        <p14:creationId xmlns:p14="http://schemas.microsoft.com/office/powerpoint/2010/main" val="1521367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5592656-B992-4A39-A98B-49E5496F2FF3}" type="datetimeFigureOut">
              <a:rPr lang="es-MX" smtClean="0"/>
              <a:t>23/09/2016</a:t>
            </a:fld>
            <a:endParaRPr lang="es-MX"/>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MX"/>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92A6CBA-46AB-4D32-A279-0D2B5CA9320C}" type="slidenum">
              <a:rPr lang="es-MX" smtClean="0"/>
              <a:t>‹Nº›</a:t>
            </a:fld>
            <a:endParaRPr lang="es-MX"/>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08840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524000" y="1454985"/>
            <a:ext cx="9144000" cy="419629"/>
          </a:xfrm>
        </p:spPr>
        <p:txBody>
          <a:bodyPr>
            <a:normAutofit lnSpcReduction="10000"/>
          </a:bodyPr>
          <a:lstStyle/>
          <a:p>
            <a:r>
              <a:rPr lang="es-MX" dirty="0" smtClean="0">
                <a:latin typeface="Gotham Bold" panose="02000803030000020004" pitchFamily="2" charset="0"/>
              </a:rPr>
              <a:t>UNIVERSIDAD POLITÉCNICA DE ATLACOMULCO</a:t>
            </a:r>
            <a:endParaRPr lang="es-MX" dirty="0">
              <a:latin typeface="Gotham Bold" panose="02000803030000020004" pitchFamily="2" charset="0"/>
            </a:endParaRPr>
          </a:p>
        </p:txBody>
      </p:sp>
      <p:pic>
        <p:nvPicPr>
          <p:cNvPr id="1026" name="Picture 2" descr="http://www.greenpeace.org/mexico/Global/mexico/Graficos/2013/openspace/nw/serviciosocia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3304" y="2128086"/>
            <a:ext cx="10585391" cy="3962623"/>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9750" y="-26306"/>
            <a:ext cx="2082417" cy="1608667"/>
          </a:xfrm>
          <a:prstGeom prst="rect">
            <a:avLst/>
          </a:prstGeom>
        </p:spPr>
      </p:pic>
      <p:pic>
        <p:nvPicPr>
          <p:cNvPr id="6" name="Imagen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932679" y="101906"/>
            <a:ext cx="2101407" cy="1352245"/>
          </a:xfrm>
          <a:prstGeom prst="rect">
            <a:avLst/>
          </a:prstGeom>
        </p:spPr>
      </p:pic>
    </p:spTree>
    <p:extLst>
      <p:ext uri="{BB962C8B-B14F-4D97-AF65-F5344CB8AC3E}">
        <p14:creationId xmlns:p14="http://schemas.microsoft.com/office/powerpoint/2010/main" val="3442484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OBLIGACIONES DE LOS PRESTADORES DE SERVICIO SOCIAL</a:t>
            </a:r>
          </a:p>
        </p:txBody>
      </p:sp>
      <p:sp>
        <p:nvSpPr>
          <p:cNvPr id="3" name="Marcador de contenido 2"/>
          <p:cNvSpPr>
            <a:spLocks noGrp="1"/>
          </p:cNvSpPr>
          <p:nvPr>
            <p:ph idx="1"/>
          </p:nvPr>
        </p:nvSpPr>
        <p:spPr/>
        <p:txBody>
          <a:bodyPr>
            <a:normAutofit fontScale="92500" lnSpcReduction="10000"/>
          </a:bodyPr>
          <a:lstStyle/>
          <a:p>
            <a:r>
              <a:rPr lang="es-MX" u="sng" dirty="0"/>
              <a:t>V. Elaborar y entregar a la Unidad de Servicio Social y a la institución educativa donde estudien, un informe global al finalizar la prestación del Servicio, en el que describirá las actividades realizadas, así como las experiencias adquiridas;</a:t>
            </a:r>
            <a:endParaRPr lang="es-MX" dirty="0"/>
          </a:p>
          <a:p>
            <a:r>
              <a:rPr lang="es-MX" dirty="0"/>
              <a:t> </a:t>
            </a:r>
          </a:p>
          <a:p>
            <a:r>
              <a:rPr lang="es-MX" u="sng" dirty="0"/>
              <a:t>VI. Presentar a la institución educativa donde estudien, la Carta de Término que les expidan las entidades receptoras donde hayan realizado su Servicio;</a:t>
            </a:r>
            <a:endParaRPr lang="es-MX" dirty="0"/>
          </a:p>
          <a:p>
            <a:r>
              <a:rPr lang="es-MX" dirty="0"/>
              <a:t> </a:t>
            </a:r>
          </a:p>
          <a:p>
            <a:r>
              <a:rPr lang="es-MX" u="sng" dirty="0"/>
              <a:t>VII. Informar por escrito a la institución educativa, los motivos que le impidan cumplir con la prestación del Servicio, una vez inscrito en el proyecto correspondiente, para su valoración, en un plazo no mayor de siete días hábiles;</a:t>
            </a:r>
            <a:endParaRPr lang="es-MX" dirty="0"/>
          </a:p>
          <a:p>
            <a:r>
              <a:rPr lang="es-MX" dirty="0"/>
              <a:t> </a:t>
            </a:r>
          </a:p>
          <a:p>
            <a:r>
              <a:rPr lang="es-MX" dirty="0"/>
              <a:t>VIII. Actuar con respeto, honestidad y profesionalismo durante la prestación del Servicio;</a:t>
            </a:r>
          </a:p>
          <a:p>
            <a:endParaRPr lang="es-MX" dirty="0"/>
          </a:p>
        </p:txBody>
      </p:sp>
    </p:spTree>
    <p:extLst>
      <p:ext uri="{BB962C8B-B14F-4D97-AF65-F5344CB8AC3E}">
        <p14:creationId xmlns:p14="http://schemas.microsoft.com/office/powerpoint/2010/main" val="18895484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OBLIGACIONES DE LOS PRESTADORES DE SERVICIO SOCIAL</a:t>
            </a:r>
          </a:p>
        </p:txBody>
      </p:sp>
      <p:sp>
        <p:nvSpPr>
          <p:cNvPr id="3" name="Marcador de contenido 2"/>
          <p:cNvSpPr>
            <a:spLocks noGrp="1"/>
          </p:cNvSpPr>
          <p:nvPr>
            <p:ph idx="1"/>
          </p:nvPr>
        </p:nvSpPr>
        <p:spPr/>
        <p:txBody>
          <a:bodyPr/>
          <a:lstStyle/>
          <a:p>
            <a:r>
              <a:rPr lang="es-MX" dirty="0"/>
              <a:t>IX. Realizar todos los trámites necesarios para el estricto cumplimiento de la prestación del Servicio;</a:t>
            </a:r>
          </a:p>
          <a:p>
            <a:r>
              <a:rPr lang="es-MX" dirty="0"/>
              <a:t> </a:t>
            </a:r>
          </a:p>
          <a:p>
            <a:r>
              <a:rPr lang="es-MX" u="sng" dirty="0"/>
              <a:t>X. Asistir al curso de inducción impartido por la institución educativa, como requisito para su inscripción en el Servicio; y</a:t>
            </a:r>
            <a:endParaRPr lang="es-MX" dirty="0"/>
          </a:p>
          <a:p>
            <a:r>
              <a:rPr lang="es-MX" dirty="0"/>
              <a:t> </a:t>
            </a:r>
          </a:p>
          <a:p>
            <a:r>
              <a:rPr lang="es-MX" dirty="0"/>
              <a:t>XI. </a:t>
            </a:r>
            <a:r>
              <a:rPr lang="es-MX"/>
              <a:t>Cumplir con la normatividad de las entidades receptoras.</a:t>
            </a:r>
          </a:p>
          <a:p>
            <a:endParaRPr lang="es-MX"/>
          </a:p>
        </p:txBody>
      </p:sp>
    </p:spTree>
    <p:extLst>
      <p:ext uri="{BB962C8B-B14F-4D97-AF65-F5344CB8AC3E}">
        <p14:creationId xmlns:p14="http://schemas.microsoft.com/office/powerpoint/2010/main" val="4630948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Duración del Servicio Social</a:t>
            </a:r>
            <a:endParaRPr lang="es-MX" dirty="0"/>
          </a:p>
        </p:txBody>
      </p:sp>
      <p:sp>
        <p:nvSpPr>
          <p:cNvPr id="3" name="Marcador de contenido 2"/>
          <p:cNvSpPr>
            <a:spLocks noGrp="1"/>
          </p:cNvSpPr>
          <p:nvPr>
            <p:ph idx="1"/>
          </p:nvPr>
        </p:nvSpPr>
        <p:spPr/>
        <p:txBody>
          <a:bodyPr>
            <a:normAutofit/>
          </a:bodyPr>
          <a:lstStyle/>
          <a:p>
            <a:pPr algn="just"/>
            <a:r>
              <a:rPr lang="es-MX" dirty="0"/>
              <a:t>Los prestadores deberán cubrir el número de horas determinadas por las características del programa al que se encuentren inscritos, pero en ningún caso será menor de 480 </a:t>
            </a:r>
            <a:r>
              <a:rPr lang="es-MX" dirty="0" smtClean="0"/>
              <a:t>horas.</a:t>
            </a:r>
          </a:p>
          <a:p>
            <a:pPr algn="just"/>
            <a:r>
              <a:rPr lang="es-MX" dirty="0"/>
              <a:t>El Servicio no podrá cubrirse en menos de seis meses ni en más de dos años.</a:t>
            </a:r>
          </a:p>
          <a:p>
            <a:pPr algn="just"/>
            <a:r>
              <a:rPr lang="es-MX" dirty="0"/>
              <a:t>A los estudiantes y pasantes que laboren en cualquiera de las dependencias de los gobiernos federal, estatal o municipales, o en alguno de sus organismos descentralizados, el trabajo que desempeñen se les tomará en cuenta como Servicio, siempre y cuando las labores que realicen sean acordes con su perfil profesional y permanezcan laborando, al menos, durante un año continuo. En ningún caso se les otorgará estímulo económico.</a:t>
            </a:r>
          </a:p>
          <a:p>
            <a:endParaRPr lang="es-MX" u="sng" dirty="0" smtClean="0"/>
          </a:p>
        </p:txBody>
      </p:sp>
    </p:spTree>
    <p:extLst>
      <p:ext uri="{BB962C8B-B14F-4D97-AF65-F5344CB8AC3E}">
        <p14:creationId xmlns:p14="http://schemas.microsoft.com/office/powerpoint/2010/main" val="31545670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Requisitos</a:t>
            </a:r>
            <a:endParaRPr lang="es-MX" dirty="0"/>
          </a:p>
        </p:txBody>
      </p:sp>
      <p:sp>
        <p:nvSpPr>
          <p:cNvPr id="3" name="Marcador de contenido 2"/>
          <p:cNvSpPr>
            <a:spLocks noGrp="1"/>
          </p:cNvSpPr>
          <p:nvPr>
            <p:ph idx="1"/>
          </p:nvPr>
        </p:nvSpPr>
        <p:spPr/>
        <p:txBody>
          <a:bodyPr/>
          <a:lstStyle/>
          <a:p>
            <a:r>
              <a:rPr lang="es-MX" dirty="0"/>
              <a:t>Haber acreditado al menos el 50% del plan de estudios de la carrera técnica del tipo medio superior, técnico superior o de </a:t>
            </a:r>
            <a:r>
              <a:rPr lang="es-MX" dirty="0" smtClean="0"/>
              <a:t>licenciatura.</a:t>
            </a:r>
          </a:p>
          <a:p>
            <a:pPr marL="0" indent="0">
              <a:buNone/>
            </a:pPr>
            <a:endParaRPr lang="es-MX" dirty="0" smtClean="0"/>
          </a:p>
          <a:p>
            <a:r>
              <a:rPr lang="es-MX" dirty="0"/>
              <a:t>Presentar a la institución educativa solicitud de inscripción, en el formato autorizado por </a:t>
            </a:r>
            <a:r>
              <a:rPr lang="es-MX" dirty="0" smtClean="0"/>
              <a:t>la Unidad </a:t>
            </a:r>
            <a:r>
              <a:rPr lang="es-MX" dirty="0"/>
              <a:t>de Servicio Social</a:t>
            </a:r>
            <a:r>
              <a:rPr lang="es-MX" dirty="0" smtClean="0"/>
              <a:t>;</a:t>
            </a:r>
          </a:p>
          <a:p>
            <a:pPr marL="0" indent="0">
              <a:buNone/>
            </a:pPr>
            <a:endParaRPr lang="es-MX" dirty="0"/>
          </a:p>
          <a:p>
            <a:r>
              <a:rPr lang="es-MX" dirty="0" smtClean="0"/>
              <a:t>2 Constancias de Actividades Extraescolares</a:t>
            </a:r>
          </a:p>
          <a:p>
            <a:endParaRPr lang="es-MX" dirty="0"/>
          </a:p>
          <a:p>
            <a:r>
              <a:rPr lang="es-MX" dirty="0" smtClean="0"/>
              <a:t>Solo se podrá cambiar 1 sola vez de programa.</a:t>
            </a:r>
            <a:endParaRPr lang="es-MX" dirty="0"/>
          </a:p>
        </p:txBody>
      </p:sp>
    </p:spTree>
    <p:extLst>
      <p:ext uri="{BB962C8B-B14F-4D97-AF65-F5344CB8AC3E}">
        <p14:creationId xmlns:p14="http://schemas.microsoft.com/office/powerpoint/2010/main" val="2423192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Procedimiento</a:t>
            </a:r>
            <a:endParaRPr lang="es-MX" dirty="0"/>
          </a:p>
        </p:txBody>
      </p:sp>
      <p:sp>
        <p:nvSpPr>
          <p:cNvPr id="3" name="Marcador de contenido 2"/>
          <p:cNvSpPr>
            <a:spLocks noGrp="1"/>
          </p:cNvSpPr>
          <p:nvPr>
            <p:ph idx="1"/>
          </p:nvPr>
        </p:nvSpPr>
        <p:spPr/>
        <p:txBody>
          <a:bodyPr/>
          <a:lstStyle/>
          <a:p>
            <a:pPr marL="514350" indent="-514350">
              <a:buAutoNum type="arabicPeriod"/>
            </a:pPr>
            <a:r>
              <a:rPr lang="es-MX" dirty="0" smtClean="0"/>
              <a:t>Carta de presentación (Subdirección de Planeación y Vinculación)</a:t>
            </a:r>
          </a:p>
          <a:p>
            <a:pPr marL="514350" indent="-514350">
              <a:buAutoNum type="arabicPeriod"/>
            </a:pPr>
            <a:r>
              <a:rPr lang="es-MX" dirty="0" smtClean="0"/>
              <a:t>Registro de autorización (Alumno)</a:t>
            </a:r>
          </a:p>
          <a:p>
            <a:pPr marL="514350" indent="-514350">
              <a:buAutoNum type="arabicPeriod"/>
            </a:pPr>
            <a:r>
              <a:rPr lang="es-MX" dirty="0" smtClean="0"/>
              <a:t>Registro en el Sistema (Subdirección de Planeación y Vinculación)</a:t>
            </a:r>
          </a:p>
          <a:p>
            <a:pPr marL="514350" indent="-514350">
              <a:buAutoNum type="arabicPeriod"/>
            </a:pPr>
            <a:r>
              <a:rPr lang="es-MX" dirty="0" smtClean="0"/>
              <a:t>Informes trimestrales (Alumno)</a:t>
            </a:r>
          </a:p>
          <a:p>
            <a:pPr marL="514350" indent="-514350">
              <a:buAutoNum type="arabicPeriod"/>
            </a:pPr>
            <a:r>
              <a:rPr lang="es-MX" dirty="0" smtClean="0"/>
              <a:t>Informe Global (Alumno)</a:t>
            </a:r>
          </a:p>
          <a:p>
            <a:pPr marL="514350" indent="-514350">
              <a:buAutoNum type="arabicPeriod"/>
            </a:pPr>
            <a:r>
              <a:rPr lang="es-MX" dirty="0" smtClean="0"/>
              <a:t>Carta de Termino dirigida al Rector(Empresa)</a:t>
            </a:r>
          </a:p>
          <a:p>
            <a:pPr marL="514350" indent="-514350">
              <a:buAutoNum type="arabicPeriod"/>
            </a:pPr>
            <a:r>
              <a:rPr lang="es-MX" dirty="0" smtClean="0"/>
              <a:t>Constancia de Liberación (Subdirección de Planeación y Vinculación)</a:t>
            </a:r>
            <a:endParaRPr lang="es-MX" dirty="0"/>
          </a:p>
        </p:txBody>
      </p:sp>
    </p:spTree>
    <p:extLst>
      <p:ext uri="{BB962C8B-B14F-4D97-AF65-F5344CB8AC3E}">
        <p14:creationId xmlns:p14="http://schemas.microsoft.com/office/powerpoint/2010/main" val="1044406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¿Qué es el Servicio Social?</a:t>
            </a:r>
            <a:endParaRPr lang="es-MX" dirty="0"/>
          </a:p>
        </p:txBody>
      </p:sp>
      <p:sp>
        <p:nvSpPr>
          <p:cNvPr id="3" name="Marcador de contenido 2"/>
          <p:cNvSpPr>
            <a:spLocks noGrp="1"/>
          </p:cNvSpPr>
          <p:nvPr>
            <p:ph idx="1"/>
          </p:nvPr>
        </p:nvSpPr>
        <p:spPr>
          <a:xfrm>
            <a:off x="838200" y="1825625"/>
            <a:ext cx="10515600" cy="1713442"/>
          </a:xfrm>
        </p:spPr>
        <p:txBody>
          <a:bodyPr/>
          <a:lstStyle/>
          <a:p>
            <a:pPr marL="0" indent="0" algn="just">
              <a:buNone/>
            </a:pPr>
            <a:r>
              <a:rPr lang="es-MX" dirty="0"/>
              <a:t>Se denomina Servicio, al conjunto de actividades de carácter temporal y obligatorio que prestan los estudiantes y pasantes de las carreras técnicas y profesionales, en el que aplicarán los conocimientos científicos, técnicos y humanísticos adquiridos en su formación.</a:t>
            </a:r>
          </a:p>
          <a:p>
            <a:pPr marL="0" indent="0">
              <a:buNone/>
            </a:pPr>
            <a:endParaRPr lang="es-MX" dirty="0"/>
          </a:p>
        </p:txBody>
      </p:sp>
    </p:spTree>
    <p:extLst>
      <p:ext uri="{BB962C8B-B14F-4D97-AF65-F5344CB8AC3E}">
        <p14:creationId xmlns:p14="http://schemas.microsoft.com/office/powerpoint/2010/main" val="1091253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Clasificación del Servicio</a:t>
            </a:r>
            <a:endParaRPr lang="es-MX" dirty="0"/>
          </a:p>
        </p:txBody>
      </p:sp>
      <p:sp>
        <p:nvSpPr>
          <p:cNvPr id="3" name="Marcador de contenido 2"/>
          <p:cNvSpPr>
            <a:spLocks noGrp="1"/>
          </p:cNvSpPr>
          <p:nvPr>
            <p:ph idx="1"/>
          </p:nvPr>
        </p:nvSpPr>
        <p:spPr/>
        <p:txBody>
          <a:bodyPr>
            <a:normAutofit fontScale="55000" lnSpcReduction="20000"/>
          </a:bodyPr>
          <a:lstStyle/>
          <a:p>
            <a:pPr marL="0" indent="0">
              <a:buNone/>
            </a:pPr>
            <a:r>
              <a:rPr lang="es-MX" dirty="0"/>
              <a:t>I. Por el número de Prestadores:</a:t>
            </a:r>
          </a:p>
          <a:p>
            <a:pPr marL="0" indent="0">
              <a:buNone/>
            </a:pPr>
            <a:r>
              <a:rPr lang="es-MX" dirty="0"/>
              <a:t> </a:t>
            </a:r>
          </a:p>
          <a:p>
            <a:pPr marL="0" indent="0">
              <a:buNone/>
            </a:pPr>
            <a:r>
              <a:rPr lang="es-MX" dirty="0" smtClean="0"/>
              <a:t>       a</a:t>
            </a:r>
            <a:r>
              <a:rPr lang="es-MX" dirty="0"/>
              <a:t>) Individual, cuando un prestador apoya un proyecto específico.</a:t>
            </a:r>
          </a:p>
          <a:p>
            <a:pPr marL="0" indent="0">
              <a:buNone/>
            </a:pPr>
            <a:r>
              <a:rPr lang="es-MX" dirty="0"/>
              <a:t> </a:t>
            </a:r>
          </a:p>
          <a:p>
            <a:pPr marL="0" indent="0">
              <a:buNone/>
            </a:pPr>
            <a:r>
              <a:rPr lang="es-MX" dirty="0" smtClean="0"/>
              <a:t>       b</a:t>
            </a:r>
            <a:r>
              <a:rPr lang="es-MX" dirty="0"/>
              <a:t>) Colectivo, cuando en un mismo proyecto participan más de un prestador.</a:t>
            </a:r>
          </a:p>
          <a:p>
            <a:pPr marL="0" indent="0">
              <a:buNone/>
            </a:pPr>
            <a:r>
              <a:rPr lang="es-MX" dirty="0"/>
              <a:t> </a:t>
            </a:r>
          </a:p>
          <a:p>
            <a:pPr marL="0" indent="0">
              <a:buNone/>
            </a:pPr>
            <a:r>
              <a:rPr lang="es-MX" dirty="0"/>
              <a:t>II. Por el lugar donde se realiza:</a:t>
            </a:r>
          </a:p>
          <a:p>
            <a:pPr marL="0" indent="0">
              <a:buNone/>
            </a:pPr>
            <a:r>
              <a:rPr lang="es-MX" dirty="0"/>
              <a:t> </a:t>
            </a:r>
          </a:p>
          <a:p>
            <a:pPr marL="0" indent="0">
              <a:buNone/>
            </a:pPr>
            <a:r>
              <a:rPr lang="es-MX" dirty="0" smtClean="0"/>
              <a:t>       a</a:t>
            </a:r>
            <a:r>
              <a:rPr lang="es-MX" dirty="0"/>
              <a:t>) Interno, cuando la prestación del Servicio se realiza dentro de la institución educativa.</a:t>
            </a:r>
          </a:p>
          <a:p>
            <a:pPr marL="0" indent="0">
              <a:buNone/>
            </a:pPr>
            <a:r>
              <a:rPr lang="es-MX" dirty="0"/>
              <a:t> </a:t>
            </a:r>
          </a:p>
          <a:p>
            <a:pPr marL="0" indent="0">
              <a:buNone/>
            </a:pPr>
            <a:r>
              <a:rPr lang="es-MX" dirty="0" smtClean="0"/>
              <a:t>       b</a:t>
            </a:r>
            <a:r>
              <a:rPr lang="es-MX" dirty="0"/>
              <a:t>) Externo, cuando la prestación del Servicio se realiza fuera de la institución educativa</a:t>
            </a:r>
            <a:r>
              <a:rPr lang="es-MX" dirty="0" smtClean="0"/>
              <a:t>.</a:t>
            </a:r>
          </a:p>
          <a:p>
            <a:pPr marL="0" indent="0">
              <a:buNone/>
            </a:pPr>
            <a:r>
              <a:rPr lang="es-MX" u="sng" dirty="0" smtClean="0"/>
              <a:t>       </a:t>
            </a:r>
          </a:p>
          <a:p>
            <a:pPr marL="0" indent="0">
              <a:buNone/>
            </a:pPr>
            <a:r>
              <a:rPr lang="es-MX" dirty="0"/>
              <a:t> </a:t>
            </a:r>
            <a:r>
              <a:rPr lang="es-MX" dirty="0" smtClean="0"/>
              <a:t>      c</a:t>
            </a:r>
            <a:r>
              <a:rPr lang="es-MX" dirty="0"/>
              <a:t>) Mixto, cuando la prestación del Servicio se realiza dentro y fuera de la institución </a:t>
            </a:r>
            <a:r>
              <a:rPr lang="es-MX" dirty="0" smtClean="0"/>
              <a:t>educativa</a:t>
            </a:r>
            <a:r>
              <a:rPr lang="es-MX" u="sng" dirty="0" smtClean="0"/>
              <a:t>.</a:t>
            </a:r>
            <a:endParaRPr lang="es-MX" dirty="0"/>
          </a:p>
          <a:p>
            <a:pPr marL="0" indent="0">
              <a:buNone/>
            </a:pPr>
            <a:endParaRPr lang="es-MX" dirty="0"/>
          </a:p>
          <a:p>
            <a:pPr marL="0" indent="0">
              <a:buNone/>
            </a:pPr>
            <a:endParaRPr lang="es-MX" dirty="0"/>
          </a:p>
        </p:txBody>
      </p:sp>
    </p:spTree>
    <p:extLst>
      <p:ext uri="{BB962C8B-B14F-4D97-AF65-F5344CB8AC3E}">
        <p14:creationId xmlns:p14="http://schemas.microsoft.com/office/powerpoint/2010/main" val="3960505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Clasificación del Servicio</a:t>
            </a:r>
            <a:endParaRPr lang="es-MX" dirty="0"/>
          </a:p>
        </p:txBody>
      </p:sp>
      <p:sp>
        <p:nvSpPr>
          <p:cNvPr id="3" name="Marcador de contenido 2"/>
          <p:cNvSpPr>
            <a:spLocks noGrp="1"/>
          </p:cNvSpPr>
          <p:nvPr>
            <p:ph idx="1"/>
          </p:nvPr>
        </p:nvSpPr>
        <p:spPr>
          <a:xfrm>
            <a:off x="719667" y="1453091"/>
            <a:ext cx="10515600" cy="4351338"/>
          </a:xfrm>
        </p:spPr>
        <p:txBody>
          <a:bodyPr>
            <a:noAutofit/>
          </a:bodyPr>
          <a:lstStyle/>
          <a:p>
            <a:pPr marL="0" indent="0">
              <a:buNone/>
            </a:pPr>
            <a:r>
              <a:rPr lang="es-MX" sz="1600" dirty="0"/>
              <a:t>III. Por perfil o especialidad del prestador:</a:t>
            </a:r>
          </a:p>
          <a:p>
            <a:pPr marL="0" indent="0">
              <a:buNone/>
            </a:pPr>
            <a:r>
              <a:rPr lang="es-MX" sz="1600" dirty="0"/>
              <a:t> </a:t>
            </a:r>
          </a:p>
          <a:p>
            <a:pPr marL="0" indent="0">
              <a:buNone/>
            </a:pPr>
            <a:r>
              <a:rPr lang="es-MX" sz="1600" dirty="0" smtClean="0"/>
              <a:t>      a</a:t>
            </a:r>
            <a:r>
              <a:rPr lang="es-MX" sz="1600" dirty="0"/>
              <a:t>) Unidisciplinario, cuando en el programa participan prestadores de un mismo perfil profesional; y</a:t>
            </a:r>
          </a:p>
          <a:p>
            <a:pPr marL="0" indent="0">
              <a:buNone/>
            </a:pPr>
            <a:r>
              <a:rPr lang="es-MX" sz="1600" dirty="0" smtClean="0"/>
              <a:t>      b</a:t>
            </a:r>
            <a:r>
              <a:rPr lang="es-MX" sz="1600" dirty="0"/>
              <a:t>) Multidisciplinario, cuando en el programa participan prestadores de diferente perfil profesional, para la realización de un fin común.</a:t>
            </a:r>
          </a:p>
          <a:p>
            <a:pPr marL="0" indent="0">
              <a:buNone/>
            </a:pPr>
            <a:r>
              <a:rPr lang="es-MX" sz="1600" dirty="0"/>
              <a:t> </a:t>
            </a:r>
          </a:p>
          <a:p>
            <a:pPr marL="0" indent="0">
              <a:buNone/>
            </a:pPr>
            <a:r>
              <a:rPr lang="es-MX" sz="1600" dirty="0"/>
              <a:t>IV. Por la duración:</a:t>
            </a:r>
          </a:p>
          <a:p>
            <a:pPr marL="0" indent="0">
              <a:buNone/>
            </a:pPr>
            <a:r>
              <a:rPr lang="es-MX" sz="1600" dirty="0"/>
              <a:t> </a:t>
            </a:r>
            <a:r>
              <a:rPr lang="es-MX" sz="1600" dirty="0" smtClean="0"/>
              <a:t>      </a:t>
            </a:r>
            <a:r>
              <a:rPr lang="es-MX" sz="1600" u="sng" dirty="0" smtClean="0"/>
              <a:t>a</a:t>
            </a:r>
            <a:r>
              <a:rPr lang="es-MX" sz="1600" u="sng" dirty="0"/>
              <a:t>) Continuo</a:t>
            </a:r>
            <a:r>
              <a:rPr lang="es-MX" sz="1600" dirty="0"/>
              <a:t>, cuando el total de horas fijadas al Servicio, se distribuya en 4 horas diarias y se realice de forma continúa.</a:t>
            </a:r>
          </a:p>
          <a:p>
            <a:pPr marL="0" indent="0">
              <a:buNone/>
            </a:pPr>
            <a:r>
              <a:rPr lang="es-MX" sz="1600" dirty="0"/>
              <a:t> </a:t>
            </a:r>
            <a:r>
              <a:rPr lang="es-MX" sz="1600" dirty="0" smtClean="0"/>
              <a:t>      b</a:t>
            </a:r>
            <a:r>
              <a:rPr lang="es-MX" sz="1600" dirty="0"/>
              <a:t>) Intensivo, cuando el total de horas se distribuyan en más de 4 horas diarias y se realice en forma continúa.</a:t>
            </a:r>
          </a:p>
          <a:p>
            <a:pPr marL="0" indent="0">
              <a:buNone/>
            </a:pPr>
            <a:r>
              <a:rPr lang="es-MX" sz="1600" dirty="0"/>
              <a:t> </a:t>
            </a:r>
            <a:r>
              <a:rPr lang="es-MX" sz="1600" dirty="0" smtClean="0"/>
              <a:t>     c</a:t>
            </a:r>
            <a:r>
              <a:rPr lang="es-MX" sz="1600" dirty="0"/>
              <a:t>) Especial, cuando la distribución de las horas sea heterogénea y se atienda a las necesidades particulares de un programa prioritario del sector público.</a:t>
            </a:r>
          </a:p>
          <a:p>
            <a:pPr marL="0" indent="0">
              <a:buNone/>
            </a:pPr>
            <a:r>
              <a:rPr lang="es-MX" sz="1600" dirty="0"/>
              <a:t> </a:t>
            </a:r>
            <a:r>
              <a:rPr lang="es-MX" sz="1600" dirty="0" smtClean="0"/>
              <a:t>    d</a:t>
            </a:r>
            <a:r>
              <a:rPr lang="es-MX" sz="1600" dirty="0"/>
              <a:t>) Emergente, ante la eventualidad de un desastre natural o humano los Prestadores se integren a brigadas multidisciplinarias.</a:t>
            </a:r>
          </a:p>
          <a:p>
            <a:pPr marL="0" indent="0">
              <a:buNone/>
            </a:pPr>
            <a:r>
              <a:rPr lang="es-MX" sz="1600" dirty="0"/>
              <a:t> </a:t>
            </a:r>
            <a:r>
              <a:rPr lang="es-MX" sz="1600" dirty="0" smtClean="0"/>
              <a:t>    e</a:t>
            </a:r>
            <a:r>
              <a:rPr lang="es-MX" sz="1600" dirty="0"/>
              <a:t>) Discontinuo, cuando se realiza en periodos vacacionales o fines de semana.</a:t>
            </a:r>
          </a:p>
        </p:txBody>
      </p:sp>
    </p:spTree>
    <p:extLst>
      <p:ext uri="{BB962C8B-B14F-4D97-AF65-F5344CB8AC3E}">
        <p14:creationId xmlns:p14="http://schemas.microsoft.com/office/powerpoint/2010/main" val="2769239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Clasificación del Servicio</a:t>
            </a:r>
            <a:endParaRPr lang="es-MX" dirty="0"/>
          </a:p>
        </p:txBody>
      </p:sp>
      <p:sp>
        <p:nvSpPr>
          <p:cNvPr id="4" name="Marcador de contenido 2"/>
          <p:cNvSpPr>
            <a:spLocks noGrp="1"/>
          </p:cNvSpPr>
          <p:nvPr>
            <p:ph idx="1"/>
          </p:nvPr>
        </p:nvSpPr>
        <p:spPr>
          <a:xfrm>
            <a:off x="719667" y="1453091"/>
            <a:ext cx="10515600" cy="4351338"/>
          </a:xfrm>
        </p:spPr>
        <p:txBody>
          <a:bodyPr>
            <a:noAutofit/>
          </a:bodyPr>
          <a:lstStyle/>
          <a:p>
            <a:pPr marL="0" indent="0">
              <a:buNone/>
            </a:pPr>
            <a:r>
              <a:rPr lang="es-MX" sz="2000" dirty="0"/>
              <a:t>V. Por el estímulo económico:</a:t>
            </a:r>
          </a:p>
          <a:p>
            <a:pPr marL="0" indent="0">
              <a:buNone/>
            </a:pPr>
            <a:r>
              <a:rPr lang="es-MX" sz="2000" dirty="0"/>
              <a:t> </a:t>
            </a:r>
          </a:p>
          <a:p>
            <a:pPr marL="0" indent="0">
              <a:buNone/>
            </a:pPr>
            <a:r>
              <a:rPr lang="es-MX" sz="2000" dirty="0" smtClean="0"/>
              <a:t>          a</a:t>
            </a:r>
            <a:r>
              <a:rPr lang="es-MX" sz="2000" dirty="0"/>
              <a:t>) Gratuito, cuando el Servicio sea prestado sin estímulo económico.</a:t>
            </a:r>
          </a:p>
          <a:p>
            <a:pPr marL="0" indent="0">
              <a:buNone/>
            </a:pPr>
            <a:r>
              <a:rPr lang="es-MX" sz="2000" dirty="0"/>
              <a:t> </a:t>
            </a:r>
          </a:p>
          <a:p>
            <a:pPr marL="0" indent="0">
              <a:buNone/>
            </a:pPr>
            <a:r>
              <a:rPr lang="es-MX" sz="2000" dirty="0" smtClean="0"/>
              <a:t>         b</a:t>
            </a:r>
            <a:r>
              <a:rPr lang="es-MX" sz="2000" dirty="0"/>
              <a:t>) Recompensado, cuando el Servicio sea prestado con estímulo económico.</a:t>
            </a:r>
          </a:p>
          <a:p>
            <a:pPr marL="0" indent="0">
              <a:buNone/>
            </a:pPr>
            <a:r>
              <a:rPr lang="es-MX" sz="2000" dirty="0"/>
              <a:t> </a:t>
            </a:r>
          </a:p>
          <a:p>
            <a:pPr marL="0" indent="0">
              <a:buNone/>
            </a:pPr>
            <a:r>
              <a:rPr lang="es-MX" sz="2000" dirty="0"/>
              <a:t>VI. Por el lugar de participación:</a:t>
            </a:r>
          </a:p>
          <a:p>
            <a:pPr marL="0" indent="0">
              <a:buNone/>
            </a:pPr>
            <a:r>
              <a:rPr lang="es-MX" sz="2000" dirty="0"/>
              <a:t> </a:t>
            </a:r>
          </a:p>
          <a:p>
            <a:pPr marL="0" indent="0">
              <a:buNone/>
            </a:pPr>
            <a:r>
              <a:rPr lang="es-MX" sz="2000" dirty="0" smtClean="0"/>
              <a:t>       a</a:t>
            </a:r>
            <a:r>
              <a:rPr lang="es-MX" sz="2000" dirty="0"/>
              <a:t>) Comunitario, cuando el Servicio lo realizan en comunidades del Estado y el beneficio social es directo; y</a:t>
            </a:r>
          </a:p>
          <a:p>
            <a:pPr marL="0" indent="0">
              <a:buNone/>
            </a:pPr>
            <a:r>
              <a:rPr lang="es-MX" sz="2000" dirty="0"/>
              <a:t> </a:t>
            </a:r>
          </a:p>
          <a:p>
            <a:pPr marL="0" indent="0">
              <a:buNone/>
            </a:pPr>
            <a:r>
              <a:rPr lang="es-MX" sz="2000" dirty="0" smtClean="0"/>
              <a:t>      b</a:t>
            </a:r>
            <a:r>
              <a:rPr lang="es-MX" sz="2000" dirty="0"/>
              <a:t>) No comunitario, cuando el Servicio lo realizan en las oficinas del sector público, social o privado</a:t>
            </a:r>
            <a:r>
              <a:rPr lang="es-MX" sz="2000" dirty="0" smtClean="0"/>
              <a:t>.   </a:t>
            </a:r>
            <a:endParaRPr lang="es-MX" sz="2000" dirty="0"/>
          </a:p>
        </p:txBody>
      </p:sp>
    </p:spTree>
    <p:extLst>
      <p:ext uri="{BB962C8B-B14F-4D97-AF65-F5344CB8AC3E}">
        <p14:creationId xmlns:p14="http://schemas.microsoft.com/office/powerpoint/2010/main" val="2068572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DERECHOS DE LOS PRESTADORES DE SERVICIO SOCIAL</a:t>
            </a:r>
            <a:endParaRPr lang="es-MX" dirty="0"/>
          </a:p>
        </p:txBody>
      </p:sp>
      <p:sp>
        <p:nvSpPr>
          <p:cNvPr id="3" name="Marcador de contenido 2"/>
          <p:cNvSpPr>
            <a:spLocks noGrp="1"/>
          </p:cNvSpPr>
          <p:nvPr>
            <p:ph idx="1"/>
          </p:nvPr>
        </p:nvSpPr>
        <p:spPr/>
        <p:txBody>
          <a:bodyPr>
            <a:normAutofit fontScale="85000" lnSpcReduction="20000"/>
          </a:bodyPr>
          <a:lstStyle/>
          <a:p>
            <a:r>
              <a:rPr lang="es-MX" dirty="0"/>
              <a:t>I. Obtener información de los proyectos de Servicio en que se inscriban y, en su caso, recibir la asesoría adecuada y oportuna para desempeñarlo;</a:t>
            </a:r>
          </a:p>
          <a:p>
            <a:r>
              <a:rPr lang="es-MX" dirty="0"/>
              <a:t> </a:t>
            </a:r>
          </a:p>
          <a:p>
            <a:r>
              <a:rPr lang="es-MX" dirty="0"/>
              <a:t>II. Recibir un trato digno y profesional por parte de la </a:t>
            </a:r>
            <a:r>
              <a:rPr lang="es-MX" u="sng" dirty="0"/>
              <a:t>entidad receptora</a:t>
            </a:r>
            <a:r>
              <a:rPr lang="es-MX" dirty="0"/>
              <a:t> donde haya sido asignado; </a:t>
            </a:r>
          </a:p>
          <a:p>
            <a:r>
              <a:rPr lang="es-MX" dirty="0"/>
              <a:t> </a:t>
            </a:r>
          </a:p>
          <a:p>
            <a:r>
              <a:rPr lang="es-MX" dirty="0"/>
              <a:t>III. Realizar actividades acordes con su perfil profesional durante la prestación del Servicio, encaminadas a cumplir con los objetivos establecidos;</a:t>
            </a:r>
          </a:p>
          <a:p>
            <a:r>
              <a:rPr lang="es-MX" dirty="0"/>
              <a:t> </a:t>
            </a:r>
          </a:p>
          <a:p>
            <a:r>
              <a:rPr lang="es-MX" dirty="0"/>
              <a:t>IV. Solicitar </a:t>
            </a:r>
            <a:r>
              <a:rPr lang="es-MX" u="sng" dirty="0"/>
              <a:t>a la institución educativa el cambio de Servicio</a:t>
            </a:r>
            <a:r>
              <a:rPr lang="es-MX" dirty="0"/>
              <a:t>, si las actividades que se realizan no son acordes con su perfil profesional, o por causas justificadas de inconformidad;</a:t>
            </a:r>
          </a:p>
          <a:p>
            <a:r>
              <a:rPr lang="es-MX" dirty="0"/>
              <a:t> </a:t>
            </a:r>
          </a:p>
          <a:p>
            <a:r>
              <a:rPr lang="es-MX" dirty="0"/>
              <a:t> </a:t>
            </a:r>
          </a:p>
          <a:p>
            <a:endParaRPr lang="es-MX" dirty="0"/>
          </a:p>
        </p:txBody>
      </p:sp>
      <p:sp>
        <p:nvSpPr>
          <p:cNvPr id="4" name="Rectángulo 3"/>
          <p:cNvSpPr/>
          <p:nvPr/>
        </p:nvSpPr>
        <p:spPr>
          <a:xfrm>
            <a:off x="3480412" y="3244334"/>
            <a:ext cx="5231176" cy="369332"/>
          </a:xfrm>
          <a:prstGeom prst="rect">
            <a:avLst/>
          </a:prstGeom>
        </p:spPr>
        <p:txBody>
          <a:bodyPr wrap="none">
            <a:spAutoFit/>
          </a:bodyPr>
          <a:lstStyle/>
          <a:p>
            <a:r>
              <a:rPr lang="es-MX" dirty="0"/>
              <a:t>DERECHOS DE LOS PRESTADORES DE SERVICIO SOCIAL</a:t>
            </a:r>
          </a:p>
        </p:txBody>
      </p:sp>
    </p:spTree>
    <p:extLst>
      <p:ext uri="{BB962C8B-B14F-4D97-AF65-F5344CB8AC3E}">
        <p14:creationId xmlns:p14="http://schemas.microsoft.com/office/powerpoint/2010/main" val="3179371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DERECHOS DE LOS PRESTADORES DE SERVICIO SOCIAL</a:t>
            </a:r>
          </a:p>
        </p:txBody>
      </p:sp>
      <p:sp>
        <p:nvSpPr>
          <p:cNvPr id="3" name="Marcador de contenido 2"/>
          <p:cNvSpPr>
            <a:spLocks noGrp="1"/>
          </p:cNvSpPr>
          <p:nvPr>
            <p:ph idx="1"/>
          </p:nvPr>
        </p:nvSpPr>
        <p:spPr/>
        <p:txBody>
          <a:bodyPr>
            <a:normAutofit lnSpcReduction="10000"/>
          </a:bodyPr>
          <a:lstStyle/>
          <a:p>
            <a:r>
              <a:rPr lang="es-MX" u="sng" dirty="0"/>
              <a:t>V. Solicitar por escrito a la institución educativa su baja definitiva o temporal del Servicio;</a:t>
            </a:r>
            <a:endParaRPr lang="es-MX" dirty="0"/>
          </a:p>
          <a:p>
            <a:r>
              <a:rPr lang="es-MX" dirty="0"/>
              <a:t> </a:t>
            </a:r>
          </a:p>
          <a:p>
            <a:r>
              <a:rPr lang="es-MX" dirty="0"/>
              <a:t>VI. Participar en concursos que sobre Servicio organicen instituciones, dependencias y organismos de los sectores público, social y privado en términos de las bases respectivas;</a:t>
            </a:r>
          </a:p>
          <a:p>
            <a:r>
              <a:rPr lang="es-MX" dirty="0"/>
              <a:t> </a:t>
            </a:r>
          </a:p>
          <a:p>
            <a:r>
              <a:rPr lang="es-MX" dirty="0"/>
              <a:t>VII. Obtener de la entidad receptora la </a:t>
            </a:r>
            <a:r>
              <a:rPr lang="es-MX" u="sng" dirty="0"/>
              <a:t>Carta de Término</a:t>
            </a:r>
            <a:r>
              <a:rPr lang="es-MX" dirty="0"/>
              <a:t> del Servicio, una vez concluido éste;</a:t>
            </a:r>
          </a:p>
          <a:p>
            <a:r>
              <a:rPr lang="es-MX" dirty="0"/>
              <a:t> </a:t>
            </a:r>
          </a:p>
          <a:p>
            <a:r>
              <a:rPr lang="es-MX" dirty="0"/>
              <a:t>VIII. Prestar el Servicio en condiciones de higiene y seguridad adecuadas.</a:t>
            </a:r>
          </a:p>
          <a:p>
            <a:r>
              <a:rPr lang="es-MX" dirty="0"/>
              <a:t> </a:t>
            </a:r>
          </a:p>
          <a:p>
            <a:r>
              <a:rPr lang="es-MX" u="sng" dirty="0"/>
              <a:t>IX. Recibir un curso de inducción al Servicio, por parte de la institución educativa;</a:t>
            </a:r>
            <a:endParaRPr lang="es-MX" dirty="0"/>
          </a:p>
          <a:p>
            <a:endParaRPr lang="es-MX" dirty="0"/>
          </a:p>
        </p:txBody>
      </p:sp>
    </p:spTree>
    <p:extLst>
      <p:ext uri="{BB962C8B-B14F-4D97-AF65-F5344CB8AC3E}">
        <p14:creationId xmlns:p14="http://schemas.microsoft.com/office/powerpoint/2010/main" val="38629790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DERECHOS DE LOS PRESTADORES DE SERVICIO SOCIAL</a:t>
            </a:r>
          </a:p>
        </p:txBody>
      </p:sp>
      <p:sp>
        <p:nvSpPr>
          <p:cNvPr id="3" name="Marcador de contenido 2"/>
          <p:cNvSpPr>
            <a:spLocks noGrp="1"/>
          </p:cNvSpPr>
          <p:nvPr>
            <p:ph idx="1"/>
          </p:nvPr>
        </p:nvSpPr>
        <p:spPr/>
        <p:txBody>
          <a:bodyPr>
            <a:normAutofit lnSpcReduction="10000"/>
          </a:bodyPr>
          <a:lstStyle/>
          <a:p>
            <a:r>
              <a:rPr lang="es-MX" u="sng" dirty="0"/>
              <a:t>X. Recibir por parte de la entidad receptora, los recursos necesarios para el desempeño del Servicio, incluyendo la transportación, cuando las actividades así lo requieran;</a:t>
            </a:r>
            <a:endParaRPr lang="es-MX" dirty="0"/>
          </a:p>
          <a:p>
            <a:r>
              <a:rPr lang="es-MX" dirty="0"/>
              <a:t> </a:t>
            </a:r>
          </a:p>
          <a:p>
            <a:r>
              <a:rPr lang="es-MX" u="sng" dirty="0"/>
              <a:t>XI. Recibir la acreditación del número de horas correspondientes, en caso de que el Servicio se vea interrumpido temporalmente por las entidades receptoras;</a:t>
            </a:r>
            <a:endParaRPr lang="es-MX" dirty="0"/>
          </a:p>
          <a:p>
            <a:r>
              <a:rPr lang="es-MX" dirty="0"/>
              <a:t> </a:t>
            </a:r>
          </a:p>
          <a:p>
            <a:r>
              <a:rPr lang="es-MX" dirty="0"/>
              <a:t>XII. Considerar su memoria de Servicio para titulación u otro tipo de trabajo formal y sistemático en este ámbito, cumpliendo los requisitos académicos y metodológicos correspondientes; y</a:t>
            </a:r>
          </a:p>
          <a:p>
            <a:r>
              <a:rPr lang="es-MX" dirty="0"/>
              <a:t> </a:t>
            </a:r>
          </a:p>
          <a:p>
            <a:r>
              <a:rPr lang="es-MX" dirty="0"/>
              <a:t>XIII. Recibir un reconocimiento de la Unidad de Servicio Social cuando haya desempeñado su servicio de manera sobresaliente, previa propuesta fundamentada por la institución educativa.</a:t>
            </a:r>
          </a:p>
          <a:p>
            <a:endParaRPr lang="es-MX" dirty="0"/>
          </a:p>
        </p:txBody>
      </p:sp>
    </p:spTree>
    <p:extLst>
      <p:ext uri="{BB962C8B-B14F-4D97-AF65-F5344CB8AC3E}">
        <p14:creationId xmlns:p14="http://schemas.microsoft.com/office/powerpoint/2010/main" val="16690483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OBLIGACIONES </a:t>
            </a:r>
            <a:r>
              <a:rPr lang="es-MX" dirty="0"/>
              <a:t>DE LOS PRESTADORES DE SERVICIO SOCIAL</a:t>
            </a:r>
          </a:p>
        </p:txBody>
      </p:sp>
      <p:sp>
        <p:nvSpPr>
          <p:cNvPr id="3" name="Marcador de contenido 2"/>
          <p:cNvSpPr>
            <a:spLocks noGrp="1"/>
          </p:cNvSpPr>
          <p:nvPr>
            <p:ph idx="1"/>
          </p:nvPr>
        </p:nvSpPr>
        <p:spPr/>
        <p:txBody>
          <a:bodyPr>
            <a:normAutofit fontScale="92500" lnSpcReduction="10000"/>
          </a:bodyPr>
          <a:lstStyle/>
          <a:p>
            <a:r>
              <a:rPr lang="es-MX" dirty="0"/>
              <a:t>I. Solicitar su asignación en los proyectos de Servicio que previamente se hayan autorizado por la Secretaría;</a:t>
            </a:r>
          </a:p>
          <a:p>
            <a:r>
              <a:rPr lang="es-MX" dirty="0"/>
              <a:t> </a:t>
            </a:r>
          </a:p>
          <a:p>
            <a:r>
              <a:rPr lang="es-MX" dirty="0"/>
              <a:t>II. Acatar las disposiciones que se establezcan en los convenios o acuerdos que se firmen con otras instituciones o sectores sobre la materia;</a:t>
            </a:r>
          </a:p>
          <a:p>
            <a:r>
              <a:rPr lang="es-MX" dirty="0"/>
              <a:t> </a:t>
            </a:r>
          </a:p>
          <a:p>
            <a:r>
              <a:rPr lang="es-MX" dirty="0"/>
              <a:t>III. Realizar las actividades establecidas por la institución para la prestación del Servicio, según los proyectos a que estén adscritos;</a:t>
            </a:r>
          </a:p>
          <a:p>
            <a:r>
              <a:rPr lang="es-MX" dirty="0"/>
              <a:t> </a:t>
            </a:r>
          </a:p>
          <a:p>
            <a:r>
              <a:rPr lang="es-MX" u="sng" dirty="0"/>
              <a:t>IV.</a:t>
            </a:r>
            <a:r>
              <a:rPr lang="es-MX" dirty="0"/>
              <a:t> </a:t>
            </a:r>
            <a:r>
              <a:rPr lang="es-MX" u="sng" dirty="0"/>
              <a:t>Rendir a las instituciones educativas donde estudien, un informe trimestral de las actividades que esté desarrollando, el cual deberá estar avalado por la entidad receptora donde presta el Servicio;</a:t>
            </a:r>
            <a:endParaRPr lang="es-MX" dirty="0"/>
          </a:p>
          <a:p>
            <a:pPr marL="0" indent="0">
              <a:buNone/>
            </a:pPr>
            <a:endParaRPr lang="es-MX" dirty="0"/>
          </a:p>
        </p:txBody>
      </p:sp>
    </p:spTree>
    <p:extLst>
      <p:ext uri="{BB962C8B-B14F-4D97-AF65-F5344CB8AC3E}">
        <p14:creationId xmlns:p14="http://schemas.microsoft.com/office/powerpoint/2010/main" val="719337941"/>
      </p:ext>
    </p:extLst>
  </p:cSld>
  <p:clrMapOvr>
    <a:masterClrMapping/>
  </p:clrMapOvr>
</p:sld>
</file>

<file path=ppt/theme/theme1.xml><?xml version="1.0" encoding="utf-8"?>
<a:theme xmlns:a="http://schemas.openxmlformats.org/drawingml/2006/main" name="Retrospección">
  <a:themeElements>
    <a:clrScheme name="Retrospección">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62</TotalTime>
  <Words>532</Words>
  <Application>Microsoft Office PowerPoint</Application>
  <PresentationFormat>Panorámica</PresentationFormat>
  <Paragraphs>112</Paragraphs>
  <Slides>14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14</vt:i4>
      </vt:variant>
    </vt:vector>
  </HeadingPairs>
  <TitlesOfParts>
    <vt:vector size="18" baseType="lpstr">
      <vt:lpstr>Calibri</vt:lpstr>
      <vt:lpstr>Calibri Light</vt:lpstr>
      <vt:lpstr>Gotham Bold</vt:lpstr>
      <vt:lpstr>Retrospección</vt:lpstr>
      <vt:lpstr>Presentación de PowerPoint</vt:lpstr>
      <vt:lpstr>¿Qué es el Servicio Social?</vt:lpstr>
      <vt:lpstr>Clasificación del Servicio</vt:lpstr>
      <vt:lpstr>Clasificación del Servicio</vt:lpstr>
      <vt:lpstr>Clasificación del Servicio</vt:lpstr>
      <vt:lpstr>DERECHOS DE LOS PRESTADORES DE SERVICIO SOCIAL</vt:lpstr>
      <vt:lpstr>DERECHOS DE LOS PRESTADORES DE SERVICIO SOCIAL</vt:lpstr>
      <vt:lpstr>DERECHOS DE LOS PRESTADORES DE SERVICIO SOCIAL</vt:lpstr>
      <vt:lpstr>OBLIGACIONES DE LOS PRESTADORES DE SERVICIO SOCIAL</vt:lpstr>
      <vt:lpstr>OBLIGACIONES DE LOS PRESTADORES DE SERVICIO SOCIAL</vt:lpstr>
      <vt:lpstr>OBLIGACIONES DE LOS PRESTADORES DE SERVICIO SOCIAL</vt:lpstr>
      <vt:lpstr>Duración del Servicio Social</vt:lpstr>
      <vt:lpstr>Requisitos</vt:lpstr>
      <vt:lpstr>Procedimiento</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Planeacion</dc:creator>
  <cp:lastModifiedBy>Planeacion</cp:lastModifiedBy>
  <cp:revision>8</cp:revision>
  <cp:lastPrinted>2016-09-23T18:24:42Z</cp:lastPrinted>
  <dcterms:created xsi:type="dcterms:W3CDTF">2016-01-21T22:37:56Z</dcterms:created>
  <dcterms:modified xsi:type="dcterms:W3CDTF">2016-09-23T18:27:55Z</dcterms:modified>
</cp:coreProperties>
</file>